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094252-8DD2-44DB-9289-A14265C114EE}" type="datetimeFigureOut">
              <a:rPr lang="ru-RU" smtClean="0"/>
              <a:t>15.07.2014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9457B9-6C6E-4155-AD98-CB28D3F0BB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33400"/>
            <a:ext cx="5340428" cy="2868168"/>
          </a:xfrm>
        </p:spPr>
        <p:txBody>
          <a:bodyPr/>
          <a:lstStyle/>
          <a:p>
            <a:r>
              <a:rPr lang="be-BY" dirty="0" smtClean="0"/>
              <a:t>Камерцыялізацыя тэхналогій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501008"/>
            <a:ext cx="3825212" cy="1101248"/>
          </a:xfrm>
        </p:spPr>
        <p:txBody>
          <a:bodyPr/>
          <a:lstStyle/>
          <a:p>
            <a:r>
              <a:rPr lang="be-BY" dirty="0" smtClean="0"/>
              <a:t>Па матэрыялах трэнінга Пітэра Майарошы, Талін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dirty="0" smtClean="0"/>
              <a:t>Укараненне тэхналогій (камерцыялізацыя)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e-BY" dirty="0" smtClean="0"/>
              <a:t>- абмен вынікамі фундаментальных і прыкладных даследаванняў паміж краінамі альбо ўніверсітэтамі і іншымі ўстановамі з мэтай зрабіць навуковыя і тэхналагічныя распрацоўкі даступнымі большаму колу карыстальнікаў, якія ў сваю чаргу змогуць далей распрацоўваць і выкарыстоўваць дадзеныя тэхналогіі ў новых прадуктах, працэсах, прыкладаннях, матэрыялах і сервісах.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0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571184" cy="770344"/>
          </a:xfrm>
        </p:spPr>
        <p:txBody>
          <a:bodyPr>
            <a:normAutofit/>
          </a:bodyPr>
          <a:lstStyle/>
          <a:p>
            <a:r>
              <a:rPr lang="be-BY" sz="2800" dirty="0" smtClean="0"/>
              <a:t>Лінейныя мадэлі рэалізацыі інавацый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Тэхналашічны штуршок</a:t>
            </a:r>
          </a:p>
          <a:p>
            <a:endParaRPr lang="be-BY" dirty="0"/>
          </a:p>
          <a:p>
            <a:pPr marL="0" indent="0">
              <a:buNone/>
            </a:pPr>
            <a:endParaRPr lang="be-BY" dirty="0" smtClean="0"/>
          </a:p>
          <a:p>
            <a:pPr marL="0" indent="0">
              <a:buNone/>
            </a:pPr>
            <a:endParaRPr lang="be-BY" dirty="0" smtClean="0"/>
          </a:p>
          <a:p>
            <a:r>
              <a:rPr lang="be-BY" dirty="0" smtClean="0"/>
              <a:t>Націск попыту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2496391"/>
            <a:ext cx="1440160" cy="72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Продаж</a:t>
            </a:r>
            <a:endParaRPr lang="ru-RU" sz="1400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107504" y="2507123"/>
            <a:ext cx="1584175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b="1" dirty="0" smtClean="0"/>
              <a:t>Н.-т. даследаванне</a:t>
            </a:r>
            <a:endParaRPr lang="ru-RU" sz="1400" b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1766925" y="2515327"/>
            <a:ext cx="1652948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Распрацоўка</a:t>
            </a:r>
            <a:endParaRPr lang="ru-RU" sz="1200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3491880" y="2515327"/>
            <a:ext cx="1512168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Вытворчасць</a:t>
            </a:r>
            <a:endParaRPr lang="ru-RU" sz="1200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5076056" y="2515327"/>
            <a:ext cx="1484150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Маркетынг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60207" y="4418176"/>
            <a:ext cx="1440160" cy="72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Продаж</a:t>
            </a:r>
            <a:endParaRPr lang="ru-RU" sz="1400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07504" y="4428908"/>
            <a:ext cx="1584175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b="1" dirty="0" smtClean="0"/>
              <a:t>Рыначны попыт</a:t>
            </a:r>
            <a:endParaRPr lang="ru-RU" sz="1400" b="1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1792385" y="4437112"/>
            <a:ext cx="1627488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Распрацоўка</a:t>
            </a:r>
            <a:endParaRPr lang="ru-RU" sz="1200" dirty="0"/>
          </a:p>
        </p:txBody>
      </p:sp>
      <p:sp>
        <p:nvSpPr>
          <p:cNvPr id="18" name="Пятиугольник 17"/>
          <p:cNvSpPr/>
          <p:nvPr/>
        </p:nvSpPr>
        <p:spPr>
          <a:xfrm>
            <a:off x="3491880" y="4437112"/>
            <a:ext cx="1512167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Вытворчасць</a:t>
            </a:r>
            <a:endParaRPr lang="ru-RU" sz="1200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5076056" y="4437112"/>
            <a:ext cx="1440159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Маркетынг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74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839" y="620688"/>
            <a:ext cx="6192688" cy="1092736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>Інтэрактыўная мадэль інавацыйнага працэсу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65" y="2524927"/>
            <a:ext cx="675503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0369" y="2713615"/>
            <a:ext cx="108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Новая </a:t>
            </a:r>
          </a:p>
          <a:p>
            <a:pPr algn="ctr"/>
            <a:r>
              <a:rPr lang="be-BY" sz="1200" dirty="0" smtClean="0"/>
              <a:t>патрэбнасць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33504" y="2805947"/>
            <a:ext cx="2475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200" dirty="0" smtClean="0"/>
              <a:t>Патрэбнасці грамадства і рынку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92649" y="3734254"/>
            <a:ext cx="108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Канцэпцыя</a:t>
            </a:r>
          </a:p>
          <a:p>
            <a:pPr algn="ctr"/>
            <a:r>
              <a:rPr lang="be-BY" sz="1200" dirty="0" smtClean="0"/>
              <a:t>ідэі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93665" y="4758916"/>
            <a:ext cx="1085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Магчымасці новых тэхналогій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871" y="4851248"/>
            <a:ext cx="322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Узровень развіцця тэхналогіі і вытворчасці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89809" y="3857532"/>
            <a:ext cx="925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НДВКП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1937" y="385753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Вытворчасць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59275" y="3857530"/>
            <a:ext cx="958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Маркетынг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34226" y="384786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Збыт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52670" y="3857529"/>
            <a:ext cx="693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1200" dirty="0" smtClean="0"/>
              <a:t>Рынак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210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67644" y="131831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Даследаванні</a:t>
            </a:r>
            <a:endParaRPr lang="ru-RU" sz="1600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755576" y="908720"/>
            <a:ext cx="3024336" cy="6126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Вынікі даследаванняў</a:t>
            </a:r>
            <a:endParaRPr lang="ru-RU" sz="1400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6012160" y="1697937"/>
            <a:ext cx="1346448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Публікацыя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4462" y="2569318"/>
            <a:ext cx="14465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Ацэнка тэхналогіі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44459" y="5241978"/>
            <a:ext cx="1446568" cy="454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/>
              <a:t>Ацэнка ІУ</a:t>
            </a:r>
            <a:endParaRPr lang="ru-RU" sz="1400" dirty="0"/>
          </a:p>
        </p:txBody>
      </p:sp>
      <p:cxnSp>
        <p:nvCxnSpPr>
          <p:cNvPr id="17" name="Прямая со стрелкой 16"/>
          <p:cNvCxnSpPr>
            <a:stCxn id="4" idx="2"/>
            <a:endCxn id="5" idx="1"/>
          </p:cNvCxnSpPr>
          <p:nvPr/>
        </p:nvCxnSpPr>
        <p:spPr>
          <a:xfrm>
            <a:off x="2267744" y="707895"/>
            <a:ext cx="0" cy="20082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439651" y="1690275"/>
            <a:ext cx="1656184" cy="6026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Ці можна камерцыялізаваць?</a:t>
            </a:r>
            <a:endParaRPr lang="ru-RU" sz="1200" dirty="0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757655" y="1695264"/>
            <a:ext cx="1512168" cy="6026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Ці можна апублікаваць?</a:t>
            </a:r>
            <a:endParaRPr lang="ru-RU" sz="1200" dirty="0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435236" y="3456495"/>
            <a:ext cx="1656184" cy="6026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Ці магчыма абарона ІУ?</a:t>
            </a:r>
            <a:endParaRPr lang="ru-RU" sz="1200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753237" y="3456495"/>
            <a:ext cx="1708275" cy="6026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Ці можна камерцыялізаваць як ноу-хау?</a:t>
            </a:r>
            <a:endParaRPr lang="ru-RU" sz="1200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439651" y="4318685"/>
            <a:ext cx="1656184" cy="6026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Ці забяспесаная абарона ІУ?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6468232"/>
            <a:ext cx="266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400" dirty="0" smtClean="0"/>
              <a:t>ІУ-інтэлектуальная ўласнасць</a:t>
            </a:r>
            <a:endParaRPr lang="ru-RU" sz="1400" dirty="0"/>
          </a:p>
        </p:txBody>
      </p:sp>
      <p:cxnSp>
        <p:nvCxnSpPr>
          <p:cNvPr id="25" name="Прямая со стрелкой 24"/>
          <p:cNvCxnSpPr>
            <a:stCxn id="5" idx="4"/>
            <a:endCxn id="18" idx="3"/>
          </p:cNvCxnSpPr>
          <p:nvPr/>
        </p:nvCxnSpPr>
        <p:spPr>
          <a:xfrm flipH="1">
            <a:off x="2267743" y="1521368"/>
            <a:ext cx="1" cy="16890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8" idx="0"/>
            <a:endCxn id="19" idx="2"/>
          </p:cNvCxnSpPr>
          <p:nvPr/>
        </p:nvCxnSpPr>
        <p:spPr>
          <a:xfrm>
            <a:off x="3095835" y="1991610"/>
            <a:ext cx="661820" cy="498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9" idx="0"/>
            <a:endCxn id="8" idx="1"/>
          </p:cNvCxnSpPr>
          <p:nvPr/>
        </p:nvCxnSpPr>
        <p:spPr>
          <a:xfrm>
            <a:off x="5269823" y="1996599"/>
            <a:ext cx="742337" cy="766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85509" y="1916832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427500" y="1916832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так</a:t>
            </a:r>
            <a:endParaRPr lang="ru-RU" sz="1400" dirty="0"/>
          </a:p>
        </p:txBody>
      </p:sp>
      <p:cxnSp>
        <p:nvCxnSpPr>
          <p:cNvPr id="58" name="Прямая соединительная линия 57"/>
          <p:cNvCxnSpPr>
            <a:stCxn id="19" idx="3"/>
          </p:cNvCxnSpPr>
          <p:nvPr/>
        </p:nvCxnSpPr>
        <p:spPr>
          <a:xfrm flipV="1">
            <a:off x="4513739" y="419864"/>
            <a:ext cx="0" cy="1275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4" idx="3"/>
          </p:cNvCxnSpPr>
          <p:nvPr/>
        </p:nvCxnSpPr>
        <p:spPr>
          <a:xfrm flipH="1">
            <a:off x="3167844" y="419863"/>
            <a:ext cx="134147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427984" y="903311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</a:t>
            </a:r>
            <a:endParaRPr lang="ru-RU" dirty="0"/>
          </a:p>
        </p:txBody>
      </p:sp>
      <p:cxnSp>
        <p:nvCxnSpPr>
          <p:cNvPr id="68" name="Прямая со стрелкой 67"/>
          <p:cNvCxnSpPr>
            <a:endCxn id="9" idx="0"/>
          </p:cNvCxnSpPr>
          <p:nvPr/>
        </p:nvCxnSpPr>
        <p:spPr>
          <a:xfrm>
            <a:off x="2267744" y="2307912"/>
            <a:ext cx="2" cy="26140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9" idx="2"/>
            <a:endCxn id="20" idx="3"/>
          </p:cNvCxnSpPr>
          <p:nvPr/>
        </p:nvCxnSpPr>
        <p:spPr>
          <a:xfrm flipH="1">
            <a:off x="2263328" y="3217390"/>
            <a:ext cx="4418" cy="23910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20" idx="0"/>
            <a:endCxn id="21" idx="2"/>
          </p:cNvCxnSpPr>
          <p:nvPr/>
        </p:nvCxnSpPr>
        <p:spPr>
          <a:xfrm>
            <a:off x="3091420" y="3757830"/>
            <a:ext cx="66181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20" idx="1"/>
            <a:endCxn id="22" idx="3"/>
          </p:cNvCxnSpPr>
          <p:nvPr/>
        </p:nvCxnSpPr>
        <p:spPr>
          <a:xfrm>
            <a:off x="2263328" y="4059165"/>
            <a:ext cx="4415" cy="2595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22" idx="1"/>
            <a:endCxn id="13" idx="0"/>
          </p:cNvCxnSpPr>
          <p:nvPr/>
        </p:nvCxnSpPr>
        <p:spPr>
          <a:xfrm>
            <a:off x="2267743" y="4921355"/>
            <a:ext cx="0" cy="32062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13" idx="2"/>
            <a:endCxn id="160" idx="0"/>
          </p:cNvCxnSpPr>
          <p:nvPr/>
        </p:nvCxnSpPr>
        <p:spPr>
          <a:xfrm>
            <a:off x="2267743" y="5696819"/>
            <a:ext cx="0" cy="46508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185509" y="2852936"/>
            <a:ext cx="10454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 паспяхова</a:t>
            </a:r>
            <a:endParaRPr lang="ru-RU" sz="1400" dirty="0"/>
          </a:p>
        </p:txBody>
      </p:sp>
      <p:cxnSp>
        <p:nvCxnSpPr>
          <p:cNvPr id="93" name="Прямая соединительная линия 92"/>
          <p:cNvCxnSpPr>
            <a:stCxn id="9" idx="3"/>
          </p:cNvCxnSpPr>
          <p:nvPr/>
        </p:nvCxnSpPr>
        <p:spPr>
          <a:xfrm>
            <a:off x="2991030" y="2893354"/>
            <a:ext cx="152270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endCxn id="19" idx="1"/>
          </p:cNvCxnSpPr>
          <p:nvPr/>
        </p:nvCxnSpPr>
        <p:spPr>
          <a:xfrm flipV="1">
            <a:off x="4513739" y="2297934"/>
            <a:ext cx="0" cy="5954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306736" y="2297934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так</a:t>
            </a:r>
            <a:endParaRPr lang="ru-RU" sz="1400" dirty="0"/>
          </a:p>
        </p:txBody>
      </p:sp>
      <p:cxnSp>
        <p:nvCxnSpPr>
          <p:cNvPr id="112" name="Прямая со стрелкой 111"/>
          <p:cNvCxnSpPr/>
          <p:nvPr/>
        </p:nvCxnSpPr>
        <p:spPr>
          <a:xfrm flipV="1">
            <a:off x="4932040" y="2307913"/>
            <a:ext cx="0" cy="114858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209699" y="3717032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</a:t>
            </a:r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2357141" y="3194885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/>
              <a:t>п</a:t>
            </a:r>
            <a:r>
              <a:rPr lang="be-BY" sz="1100" dirty="0" smtClean="0"/>
              <a:t>аспяхова</a:t>
            </a:r>
            <a:endParaRPr lang="ru-RU" sz="1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306736" y="4056682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так</a:t>
            </a:r>
            <a:endParaRPr lang="ru-RU" sz="1400" dirty="0"/>
          </a:p>
        </p:txBody>
      </p:sp>
      <p:cxnSp>
        <p:nvCxnSpPr>
          <p:cNvPr id="125" name="Соединительная линия уступом 124"/>
          <p:cNvCxnSpPr>
            <a:stCxn id="22" idx="0"/>
          </p:cNvCxnSpPr>
          <p:nvPr/>
        </p:nvCxnSpPr>
        <p:spPr>
          <a:xfrm flipV="1">
            <a:off x="3095835" y="4019440"/>
            <a:ext cx="656549" cy="600580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091420" y="4581128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</a:t>
            </a:r>
            <a:endParaRPr lang="ru-RU" dirty="0"/>
          </a:p>
        </p:txBody>
      </p:sp>
      <p:sp>
        <p:nvSpPr>
          <p:cNvPr id="139" name="TextBox 138"/>
          <p:cNvSpPr txBox="1"/>
          <p:nvPr/>
        </p:nvSpPr>
        <p:spPr>
          <a:xfrm>
            <a:off x="2306736" y="4950861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так</a:t>
            </a:r>
            <a:endParaRPr lang="ru-RU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367921" y="5399638"/>
            <a:ext cx="1045479" cy="261610"/>
          </a:xfrm>
          <a:prstGeom prst="rect">
            <a:avLst/>
          </a:prstGeom>
          <a:noFill/>
          <a:effectLst>
            <a:innerShdw dist="50800" dir="16200000">
              <a:prstClr val="black">
                <a:alpha val="13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 паспяхова</a:t>
            </a:r>
            <a:endParaRPr lang="ru-RU" sz="1400" dirty="0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2950987" y="5469398"/>
            <a:ext cx="197426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4925247" y="4059166"/>
            <a:ext cx="6793" cy="14102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Соединительная линия уступом 147"/>
          <p:cNvCxnSpPr>
            <a:stCxn id="21" idx="1"/>
          </p:cNvCxnSpPr>
          <p:nvPr/>
        </p:nvCxnSpPr>
        <p:spPr>
          <a:xfrm rot="5400000">
            <a:off x="2798026" y="4352560"/>
            <a:ext cx="2102745" cy="1515955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257512" y="4512784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так</a:t>
            </a:r>
            <a:endParaRPr lang="ru-RU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925247" y="3112208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 smtClean="0"/>
              <a:t>не</a:t>
            </a:r>
            <a:endParaRPr lang="ru-RU" dirty="0"/>
          </a:p>
        </p:txBody>
      </p:sp>
      <p:sp>
        <p:nvSpPr>
          <p:cNvPr id="160" name="Блок-схема: альтернативный процесс 159"/>
          <p:cNvSpPr/>
          <p:nvPr/>
        </p:nvSpPr>
        <p:spPr>
          <a:xfrm>
            <a:off x="1145766" y="6161908"/>
            <a:ext cx="2243954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>
                <a:solidFill>
                  <a:schemeClr val="accent4">
                    <a:lumMod val="75000"/>
                  </a:schemeClr>
                </a:solidFill>
              </a:rPr>
              <a:t>Рашэнне аб камерцыялізацыі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213125" y="5798558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1100" dirty="0"/>
              <a:t>п</a:t>
            </a:r>
            <a:r>
              <a:rPr lang="be-BY" sz="1100" dirty="0" smtClean="0"/>
              <a:t>аспяхова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914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4" grpId="0"/>
      <p:bldP spid="45" grpId="0"/>
      <p:bldP spid="67" grpId="0"/>
      <p:bldP spid="91" grpId="0"/>
      <p:bldP spid="100" grpId="0"/>
      <p:bldP spid="115" grpId="0"/>
      <p:bldP spid="122" grpId="0"/>
      <p:bldP spid="123" grpId="0"/>
      <p:bldP spid="128" grpId="0"/>
      <p:bldP spid="139" grpId="0"/>
      <p:bldP spid="140" grpId="0"/>
      <p:bldP spid="152" grpId="0"/>
      <p:bldP spid="156" grpId="0"/>
      <p:bldP spid="160" grpId="0" animBg="1"/>
      <p:bldP spid="1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979712" y="116632"/>
            <a:ext cx="170831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>
                <a:solidFill>
                  <a:srgbClr val="F9B741"/>
                </a:solidFill>
              </a:rPr>
              <a:t>Рашэнне аб камерцыялізацыі</a:t>
            </a:r>
            <a:endParaRPr lang="ru-RU" sz="1400" dirty="0">
              <a:solidFill>
                <a:srgbClr val="F9B741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79512" y="638979"/>
            <a:ext cx="1512168" cy="6026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Укараненне ва ўжо створаную спін-оф кампнію</a:t>
            </a:r>
            <a:endParaRPr lang="ru-RU" sz="12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062295" y="179171"/>
            <a:ext cx="1167811" cy="70359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Стварэнне спін-оф кампаніі</a:t>
            </a:r>
            <a:endParaRPr lang="ru-RU" sz="1200" dirty="0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251520" y="1628800"/>
            <a:ext cx="1368152" cy="5760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Кіраванне спін-оф кампаніяй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89566" y="1628800"/>
            <a:ext cx="16984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Выкарыстанне ліцэнзіі або патэнта</a:t>
            </a:r>
            <a:endParaRPr lang="ru-RU" sz="1200" dirty="0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5408759" y="1664804"/>
            <a:ext cx="1368152" cy="5760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Кіраванне спін-оф кампаніяй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72755" y="733991"/>
            <a:ext cx="1440160" cy="507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Ці патрэбная фін. </a:t>
            </a:r>
            <a:r>
              <a:rPr lang="be-BY" sz="1200" dirty="0"/>
              <a:t>п</a:t>
            </a:r>
            <a:r>
              <a:rPr lang="be-BY" sz="1200" dirty="0" smtClean="0"/>
              <a:t>адтрымка?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020272" y="729279"/>
            <a:ext cx="1011636" cy="51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Пошук фін. падтрымкі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020272" y="1696651"/>
            <a:ext cx="1011636" cy="51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Падпісанне кантракту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51633" y="2564904"/>
            <a:ext cx="157432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>
                <a:solidFill>
                  <a:schemeClr val="accent4">
                    <a:lumMod val="75000"/>
                  </a:schemeClr>
                </a:solidFill>
              </a:rPr>
              <a:t>Маркетынгавыя шляхі</a:t>
            </a:r>
            <a:endParaRPr lang="ru-RU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0530" y="3861048"/>
            <a:ext cx="157432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Стратэгічныя партнёры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30584" y="3861048"/>
            <a:ext cx="157432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Прамы маркетынг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18015" y="3842313"/>
            <a:ext cx="157432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ТТ мерапрыемствы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646676" y="3842313"/>
            <a:ext cx="157432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ТТ базы дадзеных</a:t>
            </a:r>
            <a:endParaRPr lang="ru-RU" sz="1200" dirty="0"/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2195736" y="5229200"/>
            <a:ext cx="1368152" cy="57606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200" dirty="0" smtClean="0"/>
              <a:t>Перамовы і падпісанне кантрактаў</a:t>
            </a:r>
            <a:endParaRPr lang="ru-RU" sz="1200" dirty="0"/>
          </a:p>
        </p:txBody>
      </p:sp>
      <p:cxnSp>
        <p:nvCxnSpPr>
          <p:cNvPr id="27" name="Прямая со стрелкой 26"/>
          <p:cNvCxnSpPr>
            <a:stCxn id="4" idx="1"/>
            <a:endCxn id="3" idx="3"/>
          </p:cNvCxnSpPr>
          <p:nvPr/>
        </p:nvCxnSpPr>
        <p:spPr>
          <a:xfrm flipH="1">
            <a:off x="935596" y="422956"/>
            <a:ext cx="1044116" cy="21602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3"/>
            <a:endCxn id="5" idx="2"/>
          </p:cNvCxnSpPr>
          <p:nvPr/>
        </p:nvCxnSpPr>
        <p:spPr>
          <a:xfrm>
            <a:off x="3688022" y="422956"/>
            <a:ext cx="374273" cy="10801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2"/>
            <a:endCxn id="14" idx="0"/>
          </p:cNvCxnSpPr>
          <p:nvPr/>
        </p:nvCxnSpPr>
        <p:spPr>
          <a:xfrm>
            <a:off x="2833867" y="729280"/>
            <a:ext cx="4927" cy="8995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" idx="1"/>
            <a:endCxn id="13" idx="0"/>
          </p:cNvCxnSpPr>
          <p:nvPr/>
        </p:nvCxnSpPr>
        <p:spPr>
          <a:xfrm>
            <a:off x="935596" y="1241649"/>
            <a:ext cx="0" cy="38715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2"/>
            <a:endCxn id="20" idx="0"/>
          </p:cNvCxnSpPr>
          <p:nvPr/>
        </p:nvCxnSpPr>
        <p:spPr>
          <a:xfrm>
            <a:off x="2838794" y="2276872"/>
            <a:ext cx="0" cy="28803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0" idx="2"/>
            <a:endCxn id="22" idx="0"/>
          </p:cNvCxnSpPr>
          <p:nvPr/>
        </p:nvCxnSpPr>
        <p:spPr>
          <a:xfrm flipH="1">
            <a:off x="2817745" y="3068960"/>
            <a:ext cx="21049" cy="7920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0" idx="2"/>
            <a:endCxn id="21" idx="0"/>
          </p:cNvCxnSpPr>
          <p:nvPr/>
        </p:nvCxnSpPr>
        <p:spPr>
          <a:xfrm flipH="1">
            <a:off x="1007691" y="3068960"/>
            <a:ext cx="1831103" cy="7920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20" idx="2"/>
            <a:endCxn id="23" idx="0"/>
          </p:cNvCxnSpPr>
          <p:nvPr/>
        </p:nvCxnSpPr>
        <p:spPr>
          <a:xfrm>
            <a:off x="2838794" y="3068960"/>
            <a:ext cx="1766382" cy="77335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0" idx="2"/>
            <a:endCxn id="24" idx="0"/>
          </p:cNvCxnSpPr>
          <p:nvPr/>
        </p:nvCxnSpPr>
        <p:spPr>
          <a:xfrm>
            <a:off x="2838794" y="3068960"/>
            <a:ext cx="3595043" cy="77335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2" idx="2"/>
            <a:endCxn id="25" idx="0"/>
          </p:cNvCxnSpPr>
          <p:nvPr/>
        </p:nvCxnSpPr>
        <p:spPr>
          <a:xfrm>
            <a:off x="2817745" y="4365104"/>
            <a:ext cx="62067" cy="86409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23" idx="2"/>
            <a:endCxn id="25" idx="0"/>
          </p:cNvCxnSpPr>
          <p:nvPr/>
        </p:nvCxnSpPr>
        <p:spPr>
          <a:xfrm flipH="1">
            <a:off x="2879812" y="4346369"/>
            <a:ext cx="1725364" cy="88283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21" idx="2"/>
            <a:endCxn id="25" idx="0"/>
          </p:cNvCxnSpPr>
          <p:nvPr/>
        </p:nvCxnSpPr>
        <p:spPr>
          <a:xfrm>
            <a:off x="1007691" y="4365104"/>
            <a:ext cx="1872121" cy="86409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24" idx="2"/>
            <a:endCxn id="25" idx="0"/>
          </p:cNvCxnSpPr>
          <p:nvPr/>
        </p:nvCxnSpPr>
        <p:spPr>
          <a:xfrm flipH="1">
            <a:off x="2879812" y="4346369"/>
            <a:ext cx="3554025" cy="88283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5" idx="0"/>
            <a:endCxn id="17" idx="0"/>
          </p:cNvCxnSpPr>
          <p:nvPr/>
        </p:nvCxnSpPr>
        <p:spPr>
          <a:xfrm>
            <a:off x="5230106" y="530967"/>
            <a:ext cx="862729" cy="20302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17" idx="3"/>
            <a:endCxn id="18" idx="1"/>
          </p:cNvCxnSpPr>
          <p:nvPr/>
        </p:nvCxnSpPr>
        <p:spPr>
          <a:xfrm flipV="1">
            <a:off x="6812915" y="985464"/>
            <a:ext cx="207357" cy="235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17" idx="2"/>
            <a:endCxn id="15" idx="0"/>
          </p:cNvCxnSpPr>
          <p:nvPr/>
        </p:nvCxnSpPr>
        <p:spPr>
          <a:xfrm>
            <a:off x="6092835" y="1241649"/>
            <a:ext cx="0" cy="42315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8" idx="2"/>
            <a:endCxn id="19" idx="0"/>
          </p:cNvCxnSpPr>
          <p:nvPr/>
        </p:nvCxnSpPr>
        <p:spPr>
          <a:xfrm>
            <a:off x="7526090" y="1241648"/>
            <a:ext cx="0" cy="45500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9" idx="1"/>
            <a:endCxn id="15" idx="3"/>
          </p:cNvCxnSpPr>
          <p:nvPr/>
        </p:nvCxnSpPr>
        <p:spPr>
          <a:xfrm flipH="1">
            <a:off x="6776911" y="1952836"/>
            <a:ext cx="243361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9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11760" y="548680"/>
            <a:ext cx="6348540" cy="2868168"/>
          </a:xfrm>
        </p:spPr>
        <p:txBody>
          <a:bodyPr/>
          <a:lstStyle/>
          <a:p>
            <a:r>
              <a:rPr lang="be-BY" dirty="0" smtClean="0"/>
              <a:t>Дзякую за ўвагу!!!!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8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268</TotalTime>
  <Words>217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Камерцыялізацыя тэхналогій</vt:lpstr>
      <vt:lpstr>Укараненне тэхналогій (камерцыялізацыя)</vt:lpstr>
      <vt:lpstr>Лінейныя мадэлі рэалізацыі інавацый</vt:lpstr>
      <vt:lpstr>Інтэрактыўная мадэль інавацыйнага працэсу</vt:lpstr>
      <vt:lpstr>Презентация PowerPoint</vt:lpstr>
      <vt:lpstr>Презентация PowerPoint</vt:lpstr>
      <vt:lpstr>Дзякую за ўвагу!!!!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Камерцыялізацыя тэхналогій</dc:title>
  <dc:creator>Vitaly</dc:creator>
  <cp:lastModifiedBy>Vitaly</cp:lastModifiedBy>
  <cp:revision>23</cp:revision>
  <dcterms:created xsi:type="dcterms:W3CDTF">2014-07-14T12:15:45Z</dcterms:created>
  <dcterms:modified xsi:type="dcterms:W3CDTF">2014-07-15T07:19:34Z</dcterms:modified>
</cp:coreProperties>
</file>